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6" r:id="rId5"/>
    <p:sldId id="257" r:id="rId6"/>
    <p:sldId id="258" r:id="rId7"/>
    <p:sldId id="259" r:id="rId8"/>
    <p:sldId id="262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40D5D-A04B-489D-9633-190A868191EA}" type="datetimeFigureOut">
              <a:rPr lang="pt-PT" smtClean="0"/>
              <a:t>18/01/2025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34F00-2B18-440B-8D86-C9D8DDFDE5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037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2EB-081D-4E87-84EE-02029761BDB8}" type="datetime1">
              <a:rPr lang="pt-PT" smtClean="0"/>
              <a:t>18/01/2025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13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E02B-4FE5-4E78-B3E3-DBE004B7F5BE}" type="datetime1">
              <a:rPr lang="pt-PT" smtClean="0"/>
              <a:t>18/01/2025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15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94B8-2AFC-49BB-96AE-6C81B67D6184}" type="datetime1">
              <a:rPr lang="pt-PT" smtClean="0"/>
              <a:t>18/01/2025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0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10CD-B0B5-417D-8B5D-F33E6AEC3CE2}" type="datetime1">
              <a:rPr lang="pt-PT" smtClean="0"/>
              <a:t>18/01/2025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30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1F5D-C3D4-4EC0-B75F-090BBAECE957}" type="datetime1">
              <a:rPr lang="pt-PT" smtClean="0"/>
              <a:t>18/01/2025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95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72D9-77A0-48D7-93F7-8403C4CACDD4}" type="datetime1">
              <a:rPr lang="pt-PT" smtClean="0"/>
              <a:t>18/01/2025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4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91A8-3284-4509-80F1-7D00BEC46081}" type="datetime1">
              <a:rPr lang="pt-PT" smtClean="0"/>
              <a:t>18/01/2025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1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11FC-89DB-472F-B551-9B20DD98E013}" type="datetime1">
              <a:rPr lang="pt-PT" smtClean="0"/>
              <a:t>18/01/2025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97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D67A-1BFA-450D-AB89-7AEDB571A9FA}" type="datetime1">
              <a:rPr lang="pt-PT" smtClean="0"/>
              <a:t>18/01/2025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23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F16B-9393-4589-9E7D-D28F52F2E29E}" type="datetime1">
              <a:rPr lang="pt-PT" smtClean="0"/>
              <a:t>18/01/2025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9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365C-DCE7-405A-919F-16FD762A6B07}" type="datetime1">
              <a:rPr lang="pt-PT" smtClean="0"/>
              <a:t>18/01/2025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493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3A5F-C8CA-4AE5-9ED1-D99A29849BF9}" type="datetime1">
              <a:rPr lang="pt-PT" smtClean="0"/>
              <a:t>18/01/2025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D91C-204D-45A7-9CB6-47D4939F3F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78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ortaldasfinancas.gov.p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ortaldasfinancas.gov.p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8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STADATRACAU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Portal de Produção</a:t>
            </a:r>
            <a:r>
              <a:rPr lang="pt-PT" sz="3200" b="1" dirty="0">
                <a:solidFill>
                  <a:srgbClr val="002060"/>
                </a:solidFill>
              </a:rPr>
              <a:t> para Operadores Económicos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103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1" y="1573243"/>
            <a:ext cx="9820393" cy="49997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Área do OE – Escolher o sistema Trânsito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10</a:t>
            </a:fld>
            <a:endParaRPr lang="pt-PT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BFF713D-4F96-43D5-9E34-D01ACC11A906}"/>
              </a:ext>
            </a:extLst>
          </p:cNvPr>
          <p:cNvSpPr/>
          <p:nvPr/>
        </p:nvSpPr>
        <p:spPr>
          <a:xfrm>
            <a:off x="494950" y="3699545"/>
            <a:ext cx="721454" cy="2013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57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35B4486-56F3-44B6-8F06-61B0B58C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062" y="514350"/>
            <a:ext cx="6200399" cy="58293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76729D9-138E-43D2-8CDB-B68A6E7F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38" y="1579889"/>
            <a:ext cx="4624475" cy="45392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Área do OE –</a:t>
            </a:r>
            <a:r>
              <a:rPr lang="pt-PT" b="0" i="0" dirty="0">
                <a:solidFill>
                  <a:srgbClr val="303030"/>
                </a:solidFill>
                <a:effectLst/>
                <a:latin typeface="Roboto" pitchFamily="2" charset="0"/>
              </a:rPr>
              <a:t>Trânsito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11</a:t>
            </a:fld>
            <a:endParaRPr lang="pt-PT"/>
          </a:p>
        </p:txBody>
      </p:sp>
      <p:sp>
        <p:nvSpPr>
          <p:cNvPr id="5" name="Retângulo arredondado 4"/>
          <p:cNvSpPr/>
          <p:nvPr/>
        </p:nvSpPr>
        <p:spPr>
          <a:xfrm>
            <a:off x="5991120" y="5701113"/>
            <a:ext cx="1441525" cy="413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arredondado 7"/>
          <p:cNvSpPr/>
          <p:nvPr/>
        </p:nvSpPr>
        <p:spPr>
          <a:xfrm>
            <a:off x="1257589" y="5191466"/>
            <a:ext cx="1384943" cy="58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58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Aceder ao Portal da AT e opção Alfândegas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https://www.portaldasfinancas.gov.pt</a:t>
            </a: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11" y="2485541"/>
            <a:ext cx="7690126" cy="389645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5117284" y="5452844"/>
            <a:ext cx="2499920" cy="92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09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1611"/>
            <a:ext cx="9528442" cy="36935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Aceder ao STADA – Trânsito – CAU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7860483" y="4377443"/>
            <a:ext cx="2407642" cy="92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3</a:t>
            </a:fld>
            <a:endParaRPr lang="pt-PT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C8A0B99-2BC4-45E6-B82D-0851F732B466}"/>
              </a:ext>
            </a:extLst>
          </p:cNvPr>
          <p:cNvSpPr/>
          <p:nvPr/>
        </p:nvSpPr>
        <p:spPr>
          <a:xfrm>
            <a:off x="7944375" y="4443659"/>
            <a:ext cx="2189526" cy="79671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STADA – Trânsito - CAU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A39683-FE3C-4EDD-BAAD-FDADE328CA16}"/>
              </a:ext>
            </a:extLst>
          </p:cNvPr>
          <p:cNvSpPr txBox="1"/>
          <p:nvPr/>
        </p:nvSpPr>
        <p:spPr>
          <a:xfrm>
            <a:off x="7829547" y="5909692"/>
            <a:ext cx="306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Opção a inserir no Portal da AT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5B281921-525F-4738-BBB0-4FD4F5DC7759}"/>
              </a:ext>
            </a:extLst>
          </p:cNvPr>
          <p:cNvSpPr/>
          <p:nvPr/>
        </p:nvSpPr>
        <p:spPr>
          <a:xfrm>
            <a:off x="8610600" y="5452844"/>
            <a:ext cx="751514" cy="37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04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8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ECOINTER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Portal de testes</a:t>
            </a:r>
            <a:r>
              <a:rPr lang="pt-PT" sz="3200" b="1" dirty="0">
                <a:solidFill>
                  <a:srgbClr val="002060"/>
                </a:solidFill>
              </a:rPr>
              <a:t> para Operadores Económicos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01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Aceder ao Portal da AT e opção Alfândegas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https://www.portaldasfinancas.gov.pt</a:t>
            </a: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11" y="2485541"/>
            <a:ext cx="7690126" cy="389645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5117284" y="5452844"/>
            <a:ext cx="2499920" cy="92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67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2" y="2215716"/>
            <a:ext cx="9528442" cy="36935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Aceder a Serviços Aduaneiros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8134148" y="3833768"/>
            <a:ext cx="2499920" cy="929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05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46" y="2034733"/>
            <a:ext cx="8659445" cy="40496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Aceder ao Ambiente de Testes/Qualidade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8610600" y="3927232"/>
            <a:ext cx="1438175" cy="2646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85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82" y="2016863"/>
            <a:ext cx="7816451" cy="42883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Aceder à Área do Operador Económico (OE)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4722542" y="4161017"/>
            <a:ext cx="1315844" cy="126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arredondado 6"/>
          <p:cNvSpPr/>
          <p:nvPr/>
        </p:nvSpPr>
        <p:spPr>
          <a:xfrm>
            <a:off x="8562876" y="2671370"/>
            <a:ext cx="1177714" cy="250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698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Autenticar com o NIF/Senha fornecida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07" y="2297759"/>
            <a:ext cx="6621753" cy="4173163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5461232" y="3791824"/>
            <a:ext cx="1149293" cy="310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9303391" y="3867326"/>
            <a:ext cx="1988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Importante:</a:t>
            </a:r>
          </a:p>
          <a:p>
            <a:r>
              <a:rPr lang="pt-PT" dirty="0"/>
              <a:t>O NIF e a Senha são atribuídos via solicitação no serviço </a:t>
            </a:r>
            <a:r>
              <a:rPr lang="pt-PT" b="1" dirty="0">
                <a:solidFill>
                  <a:srgbClr val="002060"/>
                </a:solidFill>
              </a:rPr>
              <a:t>e-Balcão</a:t>
            </a:r>
            <a:r>
              <a:rPr lang="pt-PT" dirty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D91C-204D-45A7-9CB6-47D4939F3FC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7679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TDocument" ma:contentTypeID="0x010100EFDC2DF519FC4D8BB117FC66ED8C73E900FE7FECB61A98214A9BADCDC409E81EF4" ma:contentTypeVersion="4" ma:contentTypeDescription="" ma:contentTypeScope="" ma:versionID="d8041f2ce69292182e3c425292bf7eaa">
  <xsd:schema xmlns:xsd="http://www.w3.org/2001/XMLSchema" xmlns:xs="http://www.w3.org/2001/XMLSchema" xmlns:p="http://schemas.microsoft.com/office/2006/metadata/properties" xmlns:ns1="http://schemas.microsoft.com/sharepoint/v3" xmlns:ns2="df7f85f5-45e5-46a5-90a2-e160457598c3" xmlns:ns3="899b8f11-e6d8-462e-86af-55da25a571b0" xmlns:ns4="5496a530-32b3-4da4-834e-b046895a1936" targetNamespace="http://schemas.microsoft.com/office/2006/metadata/properties" ma:root="true" ma:fieldsID="8aa65218133fe0f5b04aea5fc5c70fea" ns1:_="" ns2:_="" ns3:_="" ns4:_="">
    <xsd:import namespace="http://schemas.microsoft.com/sharepoint/v3"/>
    <xsd:import namespace="df7f85f5-45e5-46a5-90a2-e160457598c3"/>
    <xsd:import namespace="899b8f11-e6d8-462e-86af-55da25a571b0"/>
    <xsd:import namespace="5496a530-32b3-4da4-834e-b046895a1936"/>
    <xsd:element name="properties">
      <xsd:complexType>
        <xsd:sequence>
          <xsd:element name="documentManagement">
            <xsd:complexType>
              <xsd:all>
                <xsd:element ref="ns2:CMSURL" minOccurs="0"/>
                <xsd:element ref="ns2:NOrdem" minOccurs="0"/>
                <xsd:element ref="ns2:ReferenciaUnica" minOccurs="0"/>
                <xsd:element ref="ns1:RoutingRuleDescription" minOccurs="0"/>
                <xsd:element ref="ns2:CMSClassification" minOccurs="0"/>
                <xsd:element ref="ns2:CMSPostingGuid" minOccurs="0"/>
                <xsd:element ref="ns3:Year" minOccurs="0"/>
                <xsd:element ref="ns2:Posting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1" nillable="true" ma:displayName="Description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f85f5-45e5-46a5-90a2-e160457598c3" elementFormDefault="qualified">
    <xsd:import namespace="http://schemas.microsoft.com/office/2006/documentManagement/types"/>
    <xsd:import namespace="http://schemas.microsoft.com/office/infopath/2007/PartnerControls"/>
    <xsd:element name="CMSURL" ma:index="8" nillable="true" ma:displayName="CMSURL" ma:internalName="CMSURL">
      <xsd:simpleType>
        <xsd:restriction base="dms:Text"/>
      </xsd:simpleType>
    </xsd:element>
    <xsd:element name="NOrdem" ma:index="9" nillable="true" ma:displayName="NOrdem" ma:internalName="NOrdem">
      <xsd:simpleType>
        <xsd:restriction base="dms:Number"/>
      </xsd:simpleType>
    </xsd:element>
    <xsd:element name="ReferenciaUnica" ma:index="10" nillable="true" ma:displayName="ReferenciaUnica" ma:internalName="ReferenciaUnica">
      <xsd:simpleType>
        <xsd:restriction base="dms:Text"/>
      </xsd:simpleType>
    </xsd:element>
    <xsd:element name="CMSClassification" ma:index="12" nillable="true" ma:displayName="Classification" ma:format="Dropdown" ma:internalName="CMSClassification">
      <xsd:simpleType>
        <xsd:restriction base="dms:Choice">
          <xsd:enumeration value="$NOW-90"/>
          <xsd:enumeration value="1"/>
          <xsd:enumeration value="91"/>
          <xsd:enumeration value="ABP"/>
          <xsd:enumeration value="ACÓRDÃOS"/>
          <xsd:enumeration value="AÇÚCAR"/>
          <xsd:enumeration value="ADUAN"/>
          <xsd:enumeration value="ADUANEIRA"/>
          <xsd:enumeration value="ADVERTÊNCIA"/>
          <xsd:enumeration value="ARROZ"/>
          <xsd:enumeration value="ASSENTOS"/>
          <xsd:enumeration value="AVES DE CAPOEIRA"/>
          <xsd:enumeration value="AVES DE CAPOEIRA E OVOS"/>
          <xsd:enumeration value="AVISOS"/>
          <xsd:enumeration value="AVISOS BANCO DE PORTUGAL"/>
          <xsd:enumeration value="CARNE DE BOVINO"/>
          <xsd:enumeration value="CARNE DE SUÍNO"/>
          <xsd:enumeration value="CEREAIS"/>
          <xsd:enumeration value="CFI"/>
          <xsd:enumeration value="CIEC"/>
          <xsd:enumeration value="CIEC"/>
          <xsd:enumeration value="CIMI"/>
          <xsd:enumeration value="CIMSISD"/>
          <xsd:enumeration value="CIMT"/>
          <xsd:enumeration value="CIRC"/>
          <xsd:enumeration value="CIRCULARES AT"/>
          <xsd:enumeration value="CIRCULARES DGCI"/>
          <xsd:enumeration value="CIRCULARES E OFÍCIOS CIRCULADOS"/>
          <xsd:enumeration value="CIRS"/>
          <xsd:enumeration value="CISV"/>
          <xsd:enumeration value="CISV"/>
          <xsd:enumeration value="CIUC"/>
          <xsd:enumeration value="CIVA"/>
          <xsd:enumeration value="COMUNITÁRIA"/>
          <xsd:enumeration value="CPPT"/>
          <xsd:enumeration value="DC"/>
          <xsd:enumeration value="DECLARAÇÕES"/>
          <xsd:enumeration value="DECLARAÇÕES DE RETIFICAÇÃO"/>
          <xsd:enumeration value="DECLARAÇÕES EM ATA"/>
          <xsd:enumeration value="DECRETOS"/>
          <xsd:enumeration value="DECRETOS DO PRESIDENTE DA REPÚBLICA"/>
          <xsd:enumeration value="DECRETOS LEGISLATIVOS REGIONAIS"/>
          <xsd:enumeration value="DECRETOS REGULAMENTARES"/>
          <xsd:enumeration value="DECRETOS REGULAMENTARES REGIONAIS"/>
          <xsd:enumeration value="DECRETOS-LEI"/>
          <xsd:enumeration value="DESPACHO"/>
          <xsd:enumeration value="DESPACHOS"/>
          <xsd:enumeration value="DESPACHOS CONJUNTOS"/>
          <xsd:enumeration value="DESPACHOS NORMATIVOS"/>
          <xsd:enumeration value="DIREITOS ADUANEIROS E OUTRAS IMPOSIÇÕES"/>
          <xsd:enumeration value="FINAL"/>
          <xsd:enumeration value="FORMULÁRIO DO PEDIDO DE IPV"/>
          <xsd:enumeration value="IEC"/>
          <xsd:enumeration value="ÍNDICE"/>
          <xsd:enumeration value="ÍNDICE DOS CAPÍTULOS"/>
          <xsd:enumeration value="ÍNDICE REMISSIVO"/>
          <xsd:enumeration value="INFORMAÇÕES COMPLEMENTARES"/>
          <xsd:enumeration value="INFORMAÇÕES PAUTAIS VINCULATIVAS"/>
          <xsd:enumeration value="INSTRUÇÕES"/>
          <xsd:enumeration value="ISV"/>
          <xsd:enumeration value="IVA"/>
          <xsd:enumeration value="LACTICÍNIOS EXPORTADOS SOB A FORMA DE MERCADORIAS FORA DO ANEXO I"/>
          <xsd:enumeration value="LEIS"/>
          <xsd:enumeration value="LEITE E PRODUTOS LÁCTEOS"/>
          <xsd:enumeration value="LGT"/>
          <xsd:enumeration value="MANUAL DE DECISÕES DE CLASSIFICAÇÃO PAUTAL"/>
          <xsd:enumeration value="MANUAL SOBRE CONTINGENTES"/>
          <xsd:enumeration value="MANUAL SOBRE SUSPENSÕES"/>
          <xsd:enumeration value="MELAÇOS"/>
          <xsd:enumeration value="MEURSING (ANEXOS)"/>
          <xsd:enumeration value="MOD. 2-RFI - PEDIDO DE CERTIFICADO DE RESIDÊNCIA FISCAL"/>
          <xsd:enumeration value="NACIONAL"/>
          <xsd:enumeration value="NOMENCLATURAS"/>
          <xsd:enumeration value="NOTAS DE CAPITULO"/>
          <xsd:enumeration value="NOTAS DE SECÇÃO"/>
          <xsd:enumeration value="NOTAS EXPLICATIVAS DA NOMENCLATURA COMBINADA"/>
          <xsd:enumeration value="NOVIDADES"/>
          <xsd:enumeration value="OD"/>
          <xsd:enumeration value="OFÍCIO"/>
          <xsd:enumeration value="OFÍCIOS - CIRCULADOS AVALIAÇÕES"/>
          <xsd:enumeration value="OFÍCIOS - CIRCULADOS CADASTRO"/>
          <xsd:enumeration value="OFÍCIOS - CIRCULADOS COBRANÇA"/>
          <xsd:enumeration value="OFÍCIOS - CIRCULADOS CONTRIBUIÇÃO AUTÁRQUICA"/>
          <xsd:enumeration value="OFÍCIOS - CIRCULADOS DA DSCC"/>
          <xsd:enumeration value="OFÍCIOS - CIRCULADOS DA DSRC"/>
          <xsd:enumeration value="OFÍCIOS - CIRCULADOS DGCI"/>
          <xsd:enumeration value="OFÍCIOS - CIRCULADOS DS BENEFÍCIOS FISCAIS"/>
          <xsd:enumeration value="OFÍCIOS - CIRCULADOS DS JURÍDICOS E DO CONTENCIOSO"/>
          <xsd:enumeration value="OFÍCIOS - CIRCULADOS DSGCT"/>
          <xsd:enumeration value="OFÍCIOS - CIRCULADOS DSIECV"/>
          <xsd:enumeration value="OFÍCIOS - CIRCULADOS DSL"/>
          <xsd:enumeration value="OFÍCIOS - CIRCULADOS DSRA"/>
          <xsd:enumeration value="OFÍCIOS - CIRCULADOS DSRI"/>
          <xsd:enumeration value="OFÍCIOS - CIRCULADOS DSTA"/>
          <xsd:enumeration value="OFÍCIOS - CIRCULADOS GABINETE DO DIRETOR-GERAL"/>
          <xsd:enumeration value="OFÍCIOS - CIRCULADOS IMI"/>
          <xsd:enumeration value="OFÍCIOS - CIRCULADOS IMPOSTO DO SELO"/>
          <xsd:enumeration value="OFÍCIOS - CIRCULADOS IMPOSTO MUNICIPAL DE VEÍCULOS"/>
          <xsd:enumeration value="OFÍCIOS - CIRCULADOS IMPOSTO ÚNICO DE CIRCULAÇÃO"/>
          <xsd:enumeration value="OFÍCIOS - CIRCULADOS IMPOSTOS DE CIRCULAÇÃO E CAMIONAGEM"/>
          <xsd:enumeration value="OFÍCIOS - CIRCULADOS IMT"/>
          <xsd:enumeration value="OFÍCIOS - CIRCULADOS INSPEÇÃO TRIBUTÁRIA"/>
          <xsd:enumeration value="OFÍCIOS - CIRCULADOS IRC"/>
          <xsd:enumeration value="OFÍCIOS - CIRCULADOS IRS"/>
          <xsd:enumeration value="OFÍCIOS - CIRCULADOS IVA"/>
          <xsd:enumeration value="OFÍCIOS - CIRCULADOS JUSTIÇA TRIBUTÁRIA"/>
          <xsd:enumeration value="OFÍCIOS - CIRCULADOS PLANEAMENTO E ESTATÍSTICA"/>
          <xsd:enumeration value="OFÍCIOS - CIRCULADOS PLANEAMENTO E SISTEMAS DE INFORMAÇÃO"/>
          <xsd:enumeration value="OFÍCIOS - CIRCULADOS SISA E SUCESSÕES E DOAÇÕES"/>
          <xsd:enumeration value="OFÍCIOS - CIRCULARES BENEFÍCIOS FISCAIS"/>
          <xsd:enumeration value="OFÍCIOS - CIRCULARES CA (A)"/>
          <xsd:enumeration value="OFÍCIOS - CIRCULARES DS AVALIAÇÕES"/>
          <xsd:enumeration value="OFÍCIOS - CIRCULARES IR"/>
          <xsd:enumeration value="OFÍCIOS - CIRCULARES IR (X)"/>
          <xsd:enumeration value="OFÍCIOS - CIRCULARES IRC"/>
          <xsd:enumeration value="OFÍCIOS - CIRCULARES IRS"/>
          <xsd:enumeration value="OFÍCIOS - CIRCULARES PLANEAMENTO E ESTATÍSTICA"/>
          <xsd:enumeration value="OFÍCIOS - CIRCULARES SISA/SUCESSÕES DOAÇÕES (D)"/>
          <xsd:enumeration value="OUTRAS TAXAS CÂMBIO"/>
          <xsd:enumeration value="OUTRAS TAXAS DE CÂMBIO"/>
          <xsd:enumeration value="OUTROS DIPLOMAS"/>
          <xsd:enumeration value="OVOS"/>
          <xsd:enumeration value="OVOS E GEMAS DE OVOS EXPORTADOS SOB A FORMA DE MERCADORIAS NÃO ABRANGIDAS PELO ANEXO I DO TRATADO"/>
          <xsd:enumeration value="PARECERES"/>
          <xsd:enumeration value="PARTE I  &gt;   TÍTULO I"/>
          <xsd:enumeration value="PARTE I  &gt;   TÍTULO II"/>
          <xsd:enumeration value="PARTE I  &gt;   TÍTULO III"/>
          <xsd:enumeration value="PARTE I  &gt;   TÍTULO IV"/>
          <xsd:enumeration value="PARTE I  &gt;   TÍTULO IX"/>
          <xsd:enumeration value="PARTE I  &gt;   TÍTULO V"/>
          <xsd:enumeration value="PARTE I  &gt;   TÍTULO VI"/>
          <xsd:enumeration value="PARTE I  &gt;   TÍTULO VII"/>
          <xsd:enumeration value="PARTE I  &gt;   TÍTULO VIII"/>
          <xsd:enumeration value="PARTE II  &gt;   TÍTULO I"/>
          <xsd:enumeration value="PARTE II  &gt;   TÍTULO II"/>
          <xsd:enumeration value="PARTE II  &gt;   TÍTULO III"/>
          <xsd:enumeration value="PARTE II  &gt;   TÍTULO IV"/>
          <xsd:enumeration value="PARTE II  &gt;   TÍTULO V"/>
          <xsd:enumeration value="PARTE II  &gt;   TÍTULO VI"/>
          <xsd:enumeration value="PARTE III  &gt;  TÍTULO I"/>
          <xsd:enumeration value="PARTE III  &gt;  TÍTULO II"/>
          <xsd:enumeration value="PARTE IV  &gt;   TÍTULO I"/>
          <xsd:enumeration value="PARTE IV  &gt;   TÍTULO II"/>
          <xsd:enumeration value="PARTE IV  &gt;  TÍTULO III"/>
          <xsd:enumeration value="PARTE IV  &gt;  TÍTULO IV"/>
          <xsd:enumeration value="PARTE IV A"/>
          <xsd:enumeration value="PARTE V"/>
          <xsd:enumeration value="PARTES ANEXOS"/>
          <xsd:enumeration value="PARTES DA PAUTA DE SERVIÇO"/>
          <xsd:enumeration value="PORTARIAS"/>
          <xsd:enumeration value="PREÂMBULO"/>
          <xsd:enumeration value="PREÇOS UNITÁRIOS"/>
          <xsd:enumeration value="RCPIT"/>
          <xsd:enumeration value="REGIME GERAL DAS INFRAÇÕES TRIBUTÁRIAS (RGIT)"/>
          <xsd:enumeration value="REGRAS GERAIS"/>
          <xsd:enumeration value="REGULAMENTOS"/>
          <xsd:enumeration value="RESOLUÇÕES DA ASSEMBLEIA DA REPÚBLICA"/>
          <xsd:enumeration value="RESOLUÇÕES DAS ASSEMBLEIAS LEGISLATIVAS REGIONAIS"/>
          <xsd:enumeration value="RESOLUÇÕES DO CONSELHO DE MINISTROS"/>
          <xsd:enumeration value="RETIFICAÇÕES"/>
          <xsd:enumeration value="RG"/>
          <xsd:enumeration value="RGIT"/>
          <xsd:enumeration value="RITI"/>
          <xsd:enumeration value="SELO"/>
          <xsd:enumeration value="SUMMARY TABLES"/>
          <xsd:enumeration value="TABELA DE MEURSING"/>
          <xsd:enumeration value="TAXAS DE CÂMBIO DE REFERÊNCIA"/>
          <xsd:enumeration value="TÍTULO I"/>
          <xsd:enumeration value="TÍTULO II"/>
          <xsd:enumeration value="TÍTULO III"/>
          <xsd:enumeration value="TÍTULO IV"/>
          <xsd:enumeration value="TÍTULO IX"/>
          <xsd:enumeration value="TÍTULO V"/>
          <xsd:enumeration value="TÍTULO VI"/>
          <xsd:enumeration value="TÍTULO VII"/>
          <xsd:enumeration value="TÍTULO VIII"/>
          <xsd:enumeration value="TRIB"/>
          <xsd:enumeration value="CORRECÇÃO APLICÁVEL ÀS RESTITUIÇÕES DOS CEREAIS"/>
          <xsd:enumeration value="CORRECÇÃO APLICÁVEL À RESTITUIÇÃO DE MALTE"/>
        </xsd:restriction>
      </xsd:simpleType>
    </xsd:element>
    <xsd:element name="CMSPostingGuid" ma:index="13" nillable="true" ma:displayName="CMSPostingGuid" ma:internalName="CMSPostingGuid">
      <xsd:simpleType>
        <xsd:restriction base="dms:Text"/>
      </xsd:simpleType>
    </xsd:element>
    <xsd:element name="Postings" ma:index="17" nillable="true" ma:displayName="Postings" ma:list="{C6BA79C6-D9F5-4B26-90CD-92B4051D94A2}" ma:internalName="Postin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b8f11-e6d8-462e-86af-55da25a571b0" elementFormDefault="qualified">
    <xsd:import namespace="http://schemas.microsoft.com/office/2006/documentManagement/types"/>
    <xsd:import namespace="http://schemas.microsoft.com/office/infopath/2007/PartnerControls"/>
    <xsd:element name="Year" ma:index="16" nillable="true" ma:displayName="Year" ma:decimals="0" ma:internalName="Yea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6a530-32b3-4da4-834e-b046895a19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MSPostingGuid xmlns="df7f85f5-45e5-46a5-90a2-e160457598c3" xsi:nil="true"/>
    <ReferenciaUnica xmlns="df7f85f5-45e5-46a5-90a2-e160457598c3" xsi:nil="true"/>
    <CMSClassification xmlns="df7f85f5-45e5-46a5-90a2-e160457598c3" xsi:nil="true"/>
    <NOrdem xmlns="df7f85f5-45e5-46a5-90a2-e160457598c3" xsi:nil="true"/>
    <RoutingRuleDescription xmlns="http://schemas.microsoft.com/sharepoint/v3" xsi:nil="true"/>
    <Postings xmlns="df7f85f5-45e5-46a5-90a2-e160457598c3"/>
    <CMSURL xmlns="df7f85f5-45e5-46a5-90a2-e160457598c3" xsi:nil="true"/>
    <Year xmlns="899b8f11-e6d8-462e-86af-55da25a571b0" xsi:nil="true"/>
  </documentManagement>
</p:properties>
</file>

<file path=customXml/itemProps1.xml><?xml version="1.0" encoding="utf-8"?>
<ds:datastoreItem xmlns:ds="http://schemas.openxmlformats.org/officeDocument/2006/customXml" ds:itemID="{FD962EC5-0FFA-4AF1-967E-9397EFD859C3}"/>
</file>

<file path=customXml/itemProps2.xml><?xml version="1.0" encoding="utf-8"?>
<ds:datastoreItem xmlns:ds="http://schemas.openxmlformats.org/officeDocument/2006/customXml" ds:itemID="{4AB93C85-D113-42B8-8623-04DC6BC8DC08}"/>
</file>

<file path=customXml/itemProps3.xml><?xml version="1.0" encoding="utf-8"?>
<ds:datastoreItem xmlns:ds="http://schemas.openxmlformats.org/officeDocument/2006/customXml" ds:itemID="{CFCBEA33-A62E-4C94-8BD1-9AA901AB914F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133</Words>
  <Application>Microsoft Office PowerPoint</Application>
  <PresentationFormat>Ecrã Panorâmico</PresentationFormat>
  <Paragraphs>32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Tema do Office</vt:lpstr>
      <vt:lpstr>STADATRACAU</vt:lpstr>
      <vt:lpstr>Aceder ao Portal da AT e opção Alfândegas</vt:lpstr>
      <vt:lpstr>Aceder ao STADA – Trânsito – CAU</vt:lpstr>
      <vt:lpstr>ECOINTER</vt:lpstr>
      <vt:lpstr>Aceder ao Portal da AT e opção Alfândegas</vt:lpstr>
      <vt:lpstr>Aceder a Serviços Aduaneiros</vt:lpstr>
      <vt:lpstr>Aceder ao Ambiente de Testes/Qualidade</vt:lpstr>
      <vt:lpstr>Aceder à Área do Operador Económico (OE)</vt:lpstr>
      <vt:lpstr>Autenticar com o NIF/Senha fornecida</vt:lpstr>
      <vt:lpstr>Área do OE – Escolher o sistema Trânsito</vt:lpstr>
      <vt:lpstr>Área do OE –Trânsito</vt:lpstr>
    </vt:vector>
  </TitlesOfParts>
  <Company>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ECOINTER</dc:title>
  <dc:creator>Augusto Manuel Firmo</dc:creator>
  <cp:lastModifiedBy>Augusto Firmo</cp:lastModifiedBy>
  <cp:revision>28</cp:revision>
  <dcterms:created xsi:type="dcterms:W3CDTF">2024-10-05T21:35:42Z</dcterms:created>
  <dcterms:modified xsi:type="dcterms:W3CDTF">2025-01-18T18:42:17Z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0x010100EFDC2DF519FC4D8BB117FC66ED8C73E900FE7FECB61A98214A9BADCDC409E81EF4</vt:lpwstr>
  </property>
</Properties>
</file>